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370" r:id="rId2"/>
    <p:sldId id="399" r:id="rId3"/>
    <p:sldId id="389" r:id="rId4"/>
    <p:sldId id="400" r:id="rId5"/>
    <p:sldId id="402" r:id="rId6"/>
    <p:sldId id="401" r:id="rId7"/>
    <p:sldId id="404" r:id="rId8"/>
    <p:sldId id="405" r:id="rId9"/>
    <p:sldId id="40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7BDD6C-80F2-8840-8479-B0BD04DD1AD6}" v="1" dt="2024-03-23T15:29:33.638"/>
  </p1510:revLst>
</p1510:revInfo>
</file>

<file path=ppt/tableStyles.xml><?xml version="1.0" encoding="utf-8"?>
<a:tblStyleLst xmlns:a="http://schemas.openxmlformats.org/drawingml/2006/main" def="{5C22544A-7EE6-4342-B048-85BDC9FD1C3A}">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3" autoAdjust="0"/>
    <p:restoredTop sz="95238" autoAdjust="0"/>
  </p:normalViewPr>
  <p:slideViewPr>
    <p:cSldViewPr snapToGrid="0" snapToObjects="1">
      <p:cViewPr varScale="1">
        <p:scale>
          <a:sx n="122" d="100"/>
          <a:sy n="122" d="100"/>
        </p:scale>
        <p:origin x="2016" y="192"/>
      </p:cViewPr>
      <p:guideLst>
        <p:guide orient="horz" pos="2160"/>
        <p:guide pos="2880"/>
      </p:guideLst>
    </p:cSldViewPr>
  </p:slideViewPr>
  <p:outlineViewPr>
    <p:cViewPr>
      <p:scale>
        <a:sx n="33" d="100"/>
        <a:sy n="33" d="100"/>
      </p:scale>
      <p:origin x="0" y="-1368"/>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erett, Michael" userId="e850bf16-8ace-4ac9-a985-762e677da47f" providerId="ADAL" clId="{347BDD6C-80F2-8840-8479-B0BD04DD1AD6}"/>
    <pc:docChg chg="undo custSel addSld delSld modSld">
      <pc:chgData name="Everett, Michael" userId="e850bf16-8ace-4ac9-a985-762e677da47f" providerId="ADAL" clId="{347BDD6C-80F2-8840-8479-B0BD04DD1AD6}" dt="2024-03-23T21:12:25.273" v="57" actId="20577"/>
      <pc:docMkLst>
        <pc:docMk/>
      </pc:docMkLst>
      <pc:sldChg chg="modSp mod">
        <pc:chgData name="Everett, Michael" userId="e850bf16-8ace-4ac9-a985-762e677da47f" providerId="ADAL" clId="{347BDD6C-80F2-8840-8479-B0BD04DD1AD6}" dt="2024-03-23T21:12:25.273" v="57" actId="20577"/>
        <pc:sldMkLst>
          <pc:docMk/>
          <pc:sldMk cId="3837672772" sldId="370"/>
        </pc:sldMkLst>
        <pc:spChg chg="mod">
          <ac:chgData name="Everett, Michael" userId="e850bf16-8ace-4ac9-a985-762e677da47f" providerId="ADAL" clId="{347BDD6C-80F2-8840-8479-B0BD04DD1AD6}" dt="2024-03-23T21:12:25.273" v="57" actId="20577"/>
          <ac:spMkLst>
            <pc:docMk/>
            <pc:sldMk cId="3837672772" sldId="370"/>
            <ac:spMk id="2" creationId="{00000000-0000-0000-0000-000000000000}"/>
          </ac:spMkLst>
        </pc:spChg>
      </pc:sldChg>
      <pc:sldChg chg="modSp add del mod">
        <pc:chgData name="Everett, Michael" userId="e850bf16-8ace-4ac9-a985-762e677da47f" providerId="ADAL" clId="{347BDD6C-80F2-8840-8479-B0BD04DD1AD6}" dt="2024-03-23T20:54:21.426" v="44" actId="20577"/>
        <pc:sldMkLst>
          <pc:docMk/>
          <pc:sldMk cId="2634465166" sldId="399"/>
        </pc:sldMkLst>
        <pc:spChg chg="mod">
          <ac:chgData name="Everett, Michael" userId="e850bf16-8ace-4ac9-a985-762e677da47f" providerId="ADAL" clId="{347BDD6C-80F2-8840-8479-B0BD04DD1AD6}" dt="2024-03-23T20:54:21.426" v="44" actId="20577"/>
          <ac:spMkLst>
            <pc:docMk/>
            <pc:sldMk cId="2634465166" sldId="399"/>
            <ac:spMk id="5" creationId="{00000000-0000-0000-0000-000000000000}"/>
          </ac:spMkLst>
        </pc:spChg>
      </pc:sldChg>
      <pc:sldChg chg="modSp mod">
        <pc:chgData name="Everett, Michael" userId="e850bf16-8ace-4ac9-a985-762e677da47f" providerId="ADAL" clId="{347BDD6C-80F2-8840-8479-B0BD04DD1AD6}" dt="2024-03-23T15:32:17.312" v="39" actId="20577"/>
        <pc:sldMkLst>
          <pc:docMk/>
          <pc:sldMk cId="4072610755" sldId="400"/>
        </pc:sldMkLst>
        <pc:spChg chg="mod">
          <ac:chgData name="Everett, Michael" userId="e850bf16-8ace-4ac9-a985-762e677da47f" providerId="ADAL" clId="{347BDD6C-80F2-8840-8479-B0BD04DD1AD6}" dt="2024-03-23T15:32:17.312" v="39" actId="20577"/>
          <ac:spMkLst>
            <pc:docMk/>
            <pc:sldMk cId="4072610755" sldId="400"/>
            <ac:spMk id="5" creationId="{00000000-0000-0000-0000-000000000000}"/>
          </ac:spMkLst>
        </pc:spChg>
      </pc:sldChg>
      <pc:sldChg chg="modSp mod">
        <pc:chgData name="Everett, Michael" userId="e850bf16-8ace-4ac9-a985-762e677da47f" providerId="ADAL" clId="{347BDD6C-80F2-8840-8479-B0BD04DD1AD6}" dt="2024-03-23T20:54:35.647" v="45" actId="20577"/>
        <pc:sldMkLst>
          <pc:docMk/>
          <pc:sldMk cId="1337822792" sldId="401"/>
        </pc:sldMkLst>
        <pc:spChg chg="mod">
          <ac:chgData name="Everett, Michael" userId="e850bf16-8ace-4ac9-a985-762e677da47f" providerId="ADAL" clId="{347BDD6C-80F2-8840-8479-B0BD04DD1AD6}" dt="2024-03-23T20:54:35.647" v="45" actId="20577"/>
          <ac:spMkLst>
            <pc:docMk/>
            <pc:sldMk cId="1337822792" sldId="401"/>
            <ac:spMk id="5" creationId="{00000000-0000-0000-0000-000000000000}"/>
          </ac:spMkLst>
        </pc:spChg>
      </pc:sldChg>
      <pc:sldChg chg="addSp delSp modSp mod">
        <pc:chgData name="Everett, Michael" userId="e850bf16-8ace-4ac9-a985-762e677da47f" providerId="ADAL" clId="{347BDD6C-80F2-8840-8479-B0BD04DD1AD6}" dt="2024-03-23T15:33:30.097" v="41" actId="20577"/>
        <pc:sldMkLst>
          <pc:docMk/>
          <pc:sldMk cId="2541782617" sldId="404"/>
        </pc:sldMkLst>
        <pc:spChg chg="mod">
          <ac:chgData name="Everett, Michael" userId="e850bf16-8ace-4ac9-a985-762e677da47f" providerId="ADAL" clId="{347BDD6C-80F2-8840-8479-B0BD04DD1AD6}" dt="2024-03-23T15:33:30.097" v="41" actId="20577"/>
          <ac:spMkLst>
            <pc:docMk/>
            <pc:sldMk cId="2541782617" sldId="404"/>
            <ac:spMk id="10" creationId="{00000000-0000-0000-0000-000000000000}"/>
          </ac:spMkLst>
        </pc:spChg>
        <pc:picChg chg="del">
          <ac:chgData name="Everett, Michael" userId="e850bf16-8ace-4ac9-a985-762e677da47f" providerId="ADAL" clId="{347BDD6C-80F2-8840-8479-B0BD04DD1AD6}" dt="2024-03-23T15:28:54.521" v="0" actId="478"/>
          <ac:picMkLst>
            <pc:docMk/>
            <pc:sldMk cId="2541782617" sldId="404"/>
            <ac:picMk id="4" creationId="{38CFB5EF-741A-FF54-A727-C96FE566D6F5}"/>
          </ac:picMkLst>
        </pc:picChg>
        <pc:picChg chg="add mod">
          <ac:chgData name="Everett, Michael" userId="e850bf16-8ace-4ac9-a985-762e677da47f" providerId="ADAL" clId="{347BDD6C-80F2-8840-8479-B0BD04DD1AD6}" dt="2024-03-23T15:29:46.847" v="6" actId="1076"/>
          <ac:picMkLst>
            <pc:docMk/>
            <pc:sldMk cId="2541782617" sldId="404"/>
            <ac:picMk id="5" creationId="{35727B48-B926-76A8-AC59-EFED4209FC5E}"/>
          </ac:picMkLst>
        </pc:picChg>
      </pc:sldChg>
      <pc:sldChg chg="modSp mod">
        <pc:chgData name="Everett, Michael" userId="e850bf16-8ace-4ac9-a985-762e677da47f" providerId="ADAL" clId="{347BDD6C-80F2-8840-8479-B0BD04DD1AD6}" dt="2024-03-23T15:33:19.254" v="40" actId="3626"/>
        <pc:sldMkLst>
          <pc:docMk/>
          <pc:sldMk cId="1682503195" sldId="405"/>
        </pc:sldMkLst>
        <pc:spChg chg="mod">
          <ac:chgData name="Everett, Michael" userId="e850bf16-8ace-4ac9-a985-762e677da47f" providerId="ADAL" clId="{347BDD6C-80F2-8840-8479-B0BD04DD1AD6}" dt="2024-03-23T15:33:19.254" v="40" actId="3626"/>
          <ac:spMkLst>
            <pc:docMk/>
            <pc:sldMk cId="1682503195" sldId="405"/>
            <ac:spMk id="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E347638-F5E1-9D44-B878-B70ED480535D}" type="datetimeFigureOut">
              <a:rPr lang="en-US" smtClean="0"/>
              <a:pPr/>
              <a:t>3/23/24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A2FE03F-E01B-5448-B6A9-9C780BD53AF5}" type="slidenum">
              <a:rPr lang="en-US" smtClean="0"/>
              <a:pPr/>
              <a:t>‹#›</a:t>
            </a:fld>
            <a:endParaRPr lang="en-US"/>
          </a:p>
        </p:txBody>
      </p:sp>
    </p:spTree>
    <p:extLst>
      <p:ext uri="{BB962C8B-B14F-4D97-AF65-F5344CB8AC3E}">
        <p14:creationId xmlns:p14="http://schemas.microsoft.com/office/powerpoint/2010/main" val="429015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C60CB3-590A-5049-BEFF-E66A93A95168}" type="datetimeFigureOut">
              <a:rPr lang="en-US" smtClean="0"/>
              <a:pPr/>
              <a:t>3/23/24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25BF52-488B-1541-9035-6486ECB9E27F}" type="slidenum">
              <a:rPr lang="en-US" smtClean="0"/>
              <a:pPr/>
              <a:t>‹#›</a:t>
            </a:fld>
            <a:endParaRPr lang="en-US"/>
          </a:p>
        </p:txBody>
      </p:sp>
    </p:spTree>
    <p:extLst>
      <p:ext uri="{BB962C8B-B14F-4D97-AF65-F5344CB8AC3E}">
        <p14:creationId xmlns:p14="http://schemas.microsoft.com/office/powerpoint/2010/main" val="35420067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25BF52-488B-1541-9035-6486ECB9E27F}" type="slidenum">
              <a:rPr lang="en-US" smtClean="0"/>
              <a:pPr/>
              <a:t>2</a:t>
            </a:fld>
            <a:endParaRPr lang="en-US"/>
          </a:p>
        </p:txBody>
      </p:sp>
    </p:spTree>
    <p:extLst>
      <p:ext uri="{BB962C8B-B14F-4D97-AF65-F5344CB8AC3E}">
        <p14:creationId xmlns:p14="http://schemas.microsoft.com/office/powerpoint/2010/main" val="2098115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25BF52-488B-1541-9035-6486ECB9E27F}"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25BF52-488B-1541-9035-6486ECB9E27F}" type="slidenum">
              <a:rPr lang="en-US" smtClean="0"/>
              <a:pPr/>
              <a:t>4</a:t>
            </a:fld>
            <a:endParaRPr lang="en-US"/>
          </a:p>
        </p:txBody>
      </p:sp>
    </p:spTree>
    <p:extLst>
      <p:ext uri="{BB962C8B-B14F-4D97-AF65-F5344CB8AC3E}">
        <p14:creationId xmlns:p14="http://schemas.microsoft.com/office/powerpoint/2010/main" val="1018480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25BF52-488B-1541-9035-6486ECB9E27F}" type="slidenum">
              <a:rPr lang="en-US" smtClean="0"/>
              <a:pPr/>
              <a:t>5</a:t>
            </a:fld>
            <a:endParaRPr lang="en-US"/>
          </a:p>
        </p:txBody>
      </p:sp>
    </p:spTree>
    <p:extLst>
      <p:ext uri="{BB962C8B-B14F-4D97-AF65-F5344CB8AC3E}">
        <p14:creationId xmlns:p14="http://schemas.microsoft.com/office/powerpoint/2010/main" val="1201828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25BF52-488B-1541-9035-6486ECB9E27F}" type="slidenum">
              <a:rPr lang="en-US" smtClean="0"/>
              <a:pPr/>
              <a:t>6</a:t>
            </a:fld>
            <a:endParaRPr lang="en-US"/>
          </a:p>
        </p:txBody>
      </p:sp>
    </p:spTree>
    <p:extLst>
      <p:ext uri="{BB962C8B-B14F-4D97-AF65-F5344CB8AC3E}">
        <p14:creationId xmlns:p14="http://schemas.microsoft.com/office/powerpoint/2010/main" val="188884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25BF52-488B-1541-9035-6486ECB9E27F}" type="slidenum">
              <a:rPr lang="en-US" smtClean="0"/>
              <a:pPr/>
              <a:t>7</a:t>
            </a:fld>
            <a:endParaRPr lang="en-US"/>
          </a:p>
        </p:txBody>
      </p:sp>
    </p:spTree>
    <p:extLst>
      <p:ext uri="{BB962C8B-B14F-4D97-AF65-F5344CB8AC3E}">
        <p14:creationId xmlns:p14="http://schemas.microsoft.com/office/powerpoint/2010/main" val="30529335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25BF52-488B-1541-9035-6486ECB9E27F}" type="slidenum">
              <a:rPr lang="en-US" smtClean="0"/>
              <a:pPr/>
              <a:t>8</a:t>
            </a:fld>
            <a:endParaRPr lang="en-US"/>
          </a:p>
        </p:txBody>
      </p:sp>
    </p:spTree>
    <p:extLst>
      <p:ext uri="{BB962C8B-B14F-4D97-AF65-F5344CB8AC3E}">
        <p14:creationId xmlns:p14="http://schemas.microsoft.com/office/powerpoint/2010/main" val="4064668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3DDAAF1-F0F3-844F-B8C6-4D1C0AE9694E}" type="datetimeFigureOut">
              <a:rPr lang="en-US" smtClean="0"/>
              <a:pPr/>
              <a:t>3/23/24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414A5-5915-DC4D-B519-9C207D94F70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DDAAF1-F0F3-844F-B8C6-4D1C0AE9694E}" type="datetimeFigureOut">
              <a:rPr lang="en-US" smtClean="0"/>
              <a:pPr/>
              <a:t>3/23/24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414A5-5915-DC4D-B519-9C207D94F7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DDAAF1-F0F3-844F-B8C6-4D1C0AE9694E}" type="datetimeFigureOut">
              <a:rPr lang="en-US" smtClean="0"/>
              <a:pPr/>
              <a:t>3/23/24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414A5-5915-DC4D-B519-9C207D94F7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DDAAF1-F0F3-844F-B8C6-4D1C0AE9694E}" type="datetimeFigureOut">
              <a:rPr lang="en-US" smtClean="0"/>
              <a:pPr/>
              <a:t>3/23/24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414A5-5915-DC4D-B519-9C207D94F7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DDAAF1-F0F3-844F-B8C6-4D1C0AE9694E}" type="datetimeFigureOut">
              <a:rPr lang="en-US" smtClean="0"/>
              <a:pPr/>
              <a:t>3/23/24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414A5-5915-DC4D-B519-9C207D94F70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DDAAF1-F0F3-844F-B8C6-4D1C0AE9694E}" type="datetimeFigureOut">
              <a:rPr lang="en-US" smtClean="0"/>
              <a:pPr/>
              <a:t>3/23/24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414A5-5915-DC4D-B519-9C207D94F70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DDAAF1-F0F3-844F-B8C6-4D1C0AE9694E}" type="datetimeFigureOut">
              <a:rPr lang="en-US" smtClean="0"/>
              <a:pPr/>
              <a:t>3/23/24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6414A5-5915-DC4D-B519-9C207D94F7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DDAAF1-F0F3-844F-B8C6-4D1C0AE9694E}" type="datetimeFigureOut">
              <a:rPr lang="en-US" smtClean="0"/>
              <a:pPr/>
              <a:t>3/23/24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6414A5-5915-DC4D-B519-9C207D94F7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DDAAF1-F0F3-844F-B8C6-4D1C0AE9694E}" type="datetimeFigureOut">
              <a:rPr lang="en-US" smtClean="0"/>
              <a:pPr/>
              <a:t>3/23/24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6414A5-5915-DC4D-B519-9C207D94F7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DDAAF1-F0F3-844F-B8C6-4D1C0AE9694E}" type="datetimeFigureOut">
              <a:rPr lang="en-US" smtClean="0"/>
              <a:pPr/>
              <a:t>3/23/24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414A5-5915-DC4D-B519-9C207D94F7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DDAAF1-F0F3-844F-B8C6-4D1C0AE9694E}" type="datetimeFigureOut">
              <a:rPr lang="en-US" smtClean="0"/>
              <a:pPr/>
              <a:t>3/23/24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414A5-5915-DC4D-B519-9C207D94F70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DDAAF1-F0F3-844F-B8C6-4D1C0AE9694E}" type="datetimeFigureOut">
              <a:rPr lang="en-US" smtClean="0"/>
              <a:pPr/>
              <a:t>3/23/24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414A5-5915-DC4D-B519-9C207D94F70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anr.msu.edu/csus/graduate/programs/afnre/"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www.canr.msu.edu/csus/graduate/programs/afnre/"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nr.msu.edu/csus/graduate/programs/afnre/" TargetMode="External"/><Relationship Id="rId4" Type="http://schemas.openxmlformats.org/officeDocument/2006/relationships/hyperlink" Target="https://www.canr.msu.edu/csus/graduate/programs/afnre/AFNRE%20MA%20PROGRAM%20TIMELINE.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www.canr.msu.edu/csus/graduate/programs/afnre/" TargetMode="External"/><Relationship Id="rId4" Type="http://schemas.openxmlformats.org/officeDocument/2006/relationships/hyperlink" Target="https://www.canr.msu.edu/csus/graduate/programs/AFNR%20MA%20Recruitment.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ww.canr.msu.edu/csus/graduate/programs/afnre/" TargetMode="External"/><Relationship Id="rId4" Type="http://schemas.openxmlformats.org/officeDocument/2006/relationships/hyperlink" Target="https://www.canr.msu.edu/csus/graduate/programs/AFNRE%20Annual%20Progress%20Report.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canr.msu.edu/csus/graduate/programs/afnre/" TargetMode="External"/><Relationship Id="rId5" Type="http://schemas.openxmlformats.org/officeDocument/2006/relationships/hyperlink" Target="https://www.canr.msu.edu/csus/graduate/programs/afnre/afnre-student-projects" TargetMode="External"/><Relationship Id="rId4" Type="http://schemas.openxmlformats.org/officeDocument/2006/relationships/hyperlink" Target="https://www.canr.msu.edu/csus/graduate/programs/AFNRE%20Impact%20Project.pdf"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verettm@msu.edu" TargetMode="External"/><Relationship Id="rId1" Type="http://schemas.openxmlformats.org/officeDocument/2006/relationships/slideLayout" Target="../slideLayouts/slideLayout1.xml"/><Relationship Id="rId4" Type="http://schemas.openxmlformats.org/officeDocument/2006/relationships/hyperlink" Target="https://www.canr.msu.edu/csus/graduate/programs/afn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43175"/>
            <a:ext cx="7772400" cy="1470025"/>
          </a:xfrm>
        </p:spPr>
        <p:txBody>
          <a:bodyPr>
            <a:normAutofit fontScale="90000"/>
          </a:bodyPr>
          <a:lstStyle/>
          <a:p>
            <a:r>
              <a:rPr lang="en-US" dirty="0"/>
              <a:t>Agriculture, Food, and Natural Resources Education </a:t>
            </a:r>
            <a:br>
              <a:rPr lang="en-US" dirty="0"/>
            </a:br>
            <a:r>
              <a:rPr lang="en-US" dirty="0"/>
              <a:t>Master of Arts</a:t>
            </a:r>
          </a:p>
        </p:txBody>
      </p:sp>
      <p:sp>
        <p:nvSpPr>
          <p:cNvPr id="3" name="Subtitle 2"/>
          <p:cNvSpPr>
            <a:spLocks noGrp="1"/>
          </p:cNvSpPr>
          <p:nvPr>
            <p:ph type="subTitle" idx="1"/>
          </p:nvPr>
        </p:nvSpPr>
        <p:spPr/>
        <p:txBody>
          <a:bodyPr>
            <a:normAutofit/>
          </a:bodyPr>
          <a:lstStyle/>
          <a:p>
            <a:r>
              <a:rPr lang="en-US" dirty="0">
                <a:solidFill>
                  <a:srgbClr val="FF0000"/>
                </a:solidFill>
              </a:rPr>
              <a:t>Program</a:t>
            </a:r>
          </a:p>
          <a:p>
            <a:r>
              <a:rPr lang="en-US" dirty="0">
                <a:solidFill>
                  <a:srgbClr val="FF0000"/>
                </a:solidFill>
              </a:rPr>
              <a:t>Milestones</a:t>
            </a:r>
          </a:p>
        </p:txBody>
      </p:sp>
      <p:pic>
        <p:nvPicPr>
          <p:cNvPr id="4" name="Picture 3"/>
          <p:cNvPicPr>
            <a:picLocks noChangeAspect="1"/>
          </p:cNvPicPr>
          <p:nvPr/>
        </p:nvPicPr>
        <p:blipFill>
          <a:blip r:embed="rId2"/>
          <a:stretch>
            <a:fillRect/>
          </a:stretch>
        </p:blipFill>
        <p:spPr>
          <a:xfrm>
            <a:off x="7632410" y="5337448"/>
            <a:ext cx="1242478" cy="1351194"/>
          </a:xfrm>
          <a:prstGeom prst="rect">
            <a:avLst/>
          </a:prstGeom>
        </p:spPr>
      </p:pic>
      <p:sp>
        <p:nvSpPr>
          <p:cNvPr id="5" name="Rectangle 4">
            <a:extLst>
              <a:ext uri="{FF2B5EF4-FFF2-40B4-BE49-F238E27FC236}">
                <a16:creationId xmlns:a16="http://schemas.microsoft.com/office/drawing/2014/main" id="{30919321-58C5-E526-E8CE-50595570CB29}"/>
              </a:ext>
            </a:extLst>
          </p:cNvPr>
          <p:cNvSpPr/>
          <p:nvPr/>
        </p:nvSpPr>
        <p:spPr>
          <a:xfrm>
            <a:off x="1877653" y="6488668"/>
            <a:ext cx="5754757" cy="369332"/>
          </a:xfrm>
          <a:prstGeom prst="rect">
            <a:avLst/>
          </a:prstGeom>
        </p:spPr>
        <p:txBody>
          <a:bodyPr wrap="square">
            <a:spAutoFit/>
          </a:bodyPr>
          <a:lstStyle/>
          <a:p>
            <a:r>
              <a:rPr lang="en-US" dirty="0">
                <a:hlinkClick r:id="rId3"/>
              </a:rPr>
              <a:t>https://www.canr.msu.edu/csus/graduate/programs/afnre/</a:t>
            </a:r>
            <a:endParaRPr lang="en-US" dirty="0"/>
          </a:p>
        </p:txBody>
      </p:sp>
    </p:spTree>
    <p:extLst>
      <p:ext uri="{BB962C8B-B14F-4D97-AF65-F5344CB8AC3E}">
        <p14:creationId xmlns:p14="http://schemas.microsoft.com/office/powerpoint/2010/main" val="3837672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6832" y="1043195"/>
            <a:ext cx="7329678" cy="4525963"/>
          </a:xfrm>
        </p:spPr>
        <p:txBody>
          <a:bodyPr>
            <a:normAutofit/>
          </a:bodyPr>
          <a:lstStyle/>
          <a:p>
            <a:pPr>
              <a:buNone/>
            </a:pPr>
            <a:endParaRPr lang="en-US" dirty="0"/>
          </a:p>
          <a:p>
            <a:pPr>
              <a:buNone/>
            </a:pPr>
            <a:endParaRPr lang="en-US" dirty="0"/>
          </a:p>
        </p:txBody>
      </p:sp>
      <p:pic>
        <p:nvPicPr>
          <p:cNvPr id="8" name="Picture 7"/>
          <p:cNvPicPr>
            <a:picLocks noChangeAspect="1"/>
          </p:cNvPicPr>
          <p:nvPr/>
        </p:nvPicPr>
        <p:blipFill>
          <a:blip r:embed="rId3"/>
          <a:stretch>
            <a:fillRect/>
          </a:stretch>
        </p:blipFill>
        <p:spPr>
          <a:xfrm>
            <a:off x="7632410" y="5337448"/>
            <a:ext cx="1242478" cy="1351194"/>
          </a:xfrm>
          <a:prstGeom prst="rect">
            <a:avLst/>
          </a:prstGeom>
        </p:spPr>
      </p:pic>
      <p:sp>
        <p:nvSpPr>
          <p:cNvPr id="10" name="Title 1"/>
          <p:cNvSpPr>
            <a:spLocks noGrp="1"/>
          </p:cNvSpPr>
          <p:nvPr>
            <p:ph type="title"/>
          </p:nvPr>
        </p:nvSpPr>
        <p:spPr>
          <a:xfrm>
            <a:off x="457200" y="196878"/>
            <a:ext cx="8229600" cy="1143000"/>
          </a:xfrm>
        </p:spPr>
        <p:txBody>
          <a:bodyPr/>
          <a:lstStyle/>
          <a:p>
            <a:r>
              <a:rPr lang="en-US" dirty="0"/>
              <a:t>Objectives</a:t>
            </a:r>
          </a:p>
        </p:txBody>
      </p:sp>
      <p:sp>
        <p:nvSpPr>
          <p:cNvPr id="5" name="Content Placeholder 2"/>
          <p:cNvSpPr txBox="1">
            <a:spLocks/>
          </p:cNvSpPr>
          <p:nvPr/>
        </p:nvSpPr>
        <p:spPr>
          <a:xfrm>
            <a:off x="379571" y="1145008"/>
            <a:ext cx="4619811" cy="4983892"/>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a:buNone/>
            </a:pPr>
            <a:endParaRPr lang="en-US" dirty="0"/>
          </a:p>
          <a:p>
            <a:pPr algn="just"/>
            <a:r>
              <a:rPr lang="en-US" dirty="0"/>
              <a:t>Upon completion of video, students will be able to:</a:t>
            </a:r>
          </a:p>
          <a:p>
            <a:pPr lvl="1" algn="just"/>
            <a:r>
              <a:rPr lang="en-US" dirty="0"/>
              <a:t>Determine an appropriate timeline for the AFNRE MA program;</a:t>
            </a:r>
          </a:p>
          <a:p>
            <a:pPr lvl="1" algn="just"/>
            <a:r>
              <a:rPr lang="en-US" dirty="0"/>
              <a:t>Define a student’s program chair and program of study (courses);</a:t>
            </a:r>
          </a:p>
          <a:p>
            <a:pPr lvl="1" algn="just"/>
            <a:r>
              <a:rPr lang="en-US" dirty="0"/>
              <a:t>Determine appropriate tasks to complete in the Campus Solutions system (Annual Review, RECR training).</a:t>
            </a:r>
          </a:p>
          <a:p>
            <a:pPr lvl="1" algn="just"/>
            <a:r>
              <a:rPr lang="en-US" dirty="0"/>
              <a:t>Define an appropriate impact project (CSUS898) </a:t>
            </a:r>
          </a:p>
          <a:p>
            <a:pPr algn="just"/>
            <a:endParaRPr lang="en-US" dirty="0"/>
          </a:p>
          <a:p>
            <a:pPr algn="just"/>
            <a:endParaRPr lang="en-US" dirty="0"/>
          </a:p>
          <a:p>
            <a:pPr algn="just"/>
            <a:endParaRPr lang="en-US" dirty="0"/>
          </a:p>
          <a:p>
            <a:pPr>
              <a:buFont typeface="Arial"/>
              <a:buNone/>
            </a:pPr>
            <a:endParaRPr lang="en-US" dirty="0"/>
          </a:p>
        </p:txBody>
      </p:sp>
      <p:pic>
        <p:nvPicPr>
          <p:cNvPr id="4" name="Picture 3" descr="A picture containing logo&#10;&#10;Description automatically generated">
            <a:extLst>
              <a:ext uri="{FF2B5EF4-FFF2-40B4-BE49-F238E27FC236}">
                <a16:creationId xmlns:a16="http://schemas.microsoft.com/office/drawing/2014/main" id="{B0423238-342C-F74B-6CDF-8DE00F678BAA}"/>
              </a:ext>
            </a:extLst>
          </p:cNvPr>
          <p:cNvPicPr>
            <a:picLocks noChangeAspect="1"/>
          </p:cNvPicPr>
          <p:nvPr/>
        </p:nvPicPr>
        <p:blipFill>
          <a:blip r:embed="rId4"/>
          <a:stretch>
            <a:fillRect/>
          </a:stretch>
        </p:blipFill>
        <p:spPr>
          <a:xfrm>
            <a:off x="5502031" y="1305228"/>
            <a:ext cx="3101740" cy="4001895"/>
          </a:xfrm>
          <a:prstGeom prst="rect">
            <a:avLst/>
          </a:prstGeom>
        </p:spPr>
      </p:pic>
      <p:sp>
        <p:nvSpPr>
          <p:cNvPr id="9" name="Rectangle 8">
            <a:extLst>
              <a:ext uri="{FF2B5EF4-FFF2-40B4-BE49-F238E27FC236}">
                <a16:creationId xmlns:a16="http://schemas.microsoft.com/office/drawing/2014/main" id="{1E2A72A1-3929-F2F3-D714-C0077BABBE95}"/>
              </a:ext>
            </a:extLst>
          </p:cNvPr>
          <p:cNvSpPr/>
          <p:nvPr/>
        </p:nvSpPr>
        <p:spPr>
          <a:xfrm>
            <a:off x="1877653" y="6488668"/>
            <a:ext cx="5754757" cy="369332"/>
          </a:xfrm>
          <a:prstGeom prst="rect">
            <a:avLst/>
          </a:prstGeom>
        </p:spPr>
        <p:txBody>
          <a:bodyPr wrap="square">
            <a:spAutoFit/>
          </a:bodyPr>
          <a:lstStyle/>
          <a:p>
            <a:r>
              <a:rPr lang="en-US" dirty="0">
                <a:hlinkClick r:id="rId5"/>
              </a:rPr>
              <a:t>https://www.canr.msu.edu/csus/graduate/programs/afnre/</a:t>
            </a:r>
            <a:endParaRPr lang="en-US" dirty="0"/>
          </a:p>
        </p:txBody>
      </p:sp>
    </p:spTree>
    <p:extLst>
      <p:ext uri="{BB962C8B-B14F-4D97-AF65-F5344CB8AC3E}">
        <p14:creationId xmlns:p14="http://schemas.microsoft.com/office/powerpoint/2010/main" val="2634465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6832" y="1043195"/>
            <a:ext cx="7329678" cy="4525963"/>
          </a:xfrm>
        </p:spPr>
        <p:txBody>
          <a:bodyPr>
            <a:normAutofit/>
          </a:bodyPr>
          <a:lstStyle/>
          <a:p>
            <a:pPr>
              <a:buNone/>
            </a:pPr>
            <a:endParaRPr lang="en-US" dirty="0"/>
          </a:p>
          <a:p>
            <a:pPr>
              <a:buNone/>
            </a:pPr>
            <a:endParaRPr lang="en-US" dirty="0"/>
          </a:p>
        </p:txBody>
      </p:sp>
      <p:pic>
        <p:nvPicPr>
          <p:cNvPr id="8" name="Picture 7"/>
          <p:cNvPicPr>
            <a:picLocks noChangeAspect="1"/>
          </p:cNvPicPr>
          <p:nvPr/>
        </p:nvPicPr>
        <p:blipFill>
          <a:blip r:embed="rId3"/>
          <a:stretch>
            <a:fillRect/>
          </a:stretch>
        </p:blipFill>
        <p:spPr>
          <a:xfrm>
            <a:off x="7632410" y="5337448"/>
            <a:ext cx="1242478" cy="1351194"/>
          </a:xfrm>
          <a:prstGeom prst="rect">
            <a:avLst/>
          </a:prstGeom>
        </p:spPr>
      </p:pic>
      <p:sp>
        <p:nvSpPr>
          <p:cNvPr id="10" name="Title 1"/>
          <p:cNvSpPr>
            <a:spLocks noGrp="1"/>
          </p:cNvSpPr>
          <p:nvPr>
            <p:ph type="title"/>
          </p:nvPr>
        </p:nvSpPr>
        <p:spPr>
          <a:xfrm>
            <a:off x="457200" y="196878"/>
            <a:ext cx="8229600" cy="1143000"/>
          </a:xfrm>
        </p:spPr>
        <p:txBody>
          <a:bodyPr/>
          <a:lstStyle/>
          <a:p>
            <a:r>
              <a:rPr lang="en-US" dirty="0"/>
              <a:t>Timeline for your MA Program</a:t>
            </a:r>
          </a:p>
        </p:txBody>
      </p:sp>
      <p:sp>
        <p:nvSpPr>
          <p:cNvPr id="5" name="Content Placeholder 2"/>
          <p:cNvSpPr txBox="1">
            <a:spLocks/>
          </p:cNvSpPr>
          <p:nvPr/>
        </p:nvSpPr>
        <p:spPr>
          <a:xfrm>
            <a:off x="826832" y="1208186"/>
            <a:ext cx="7329678" cy="413132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a:buNone/>
            </a:pPr>
            <a:endParaRPr lang="en-US" dirty="0"/>
          </a:p>
          <a:p>
            <a:pPr algn="just"/>
            <a:r>
              <a:rPr lang="en-US" dirty="0"/>
              <a:t>Consider creating a timeline that matches your…</a:t>
            </a:r>
          </a:p>
          <a:p>
            <a:pPr lvl="1" algn="just"/>
            <a:r>
              <a:rPr lang="en-US" dirty="0"/>
              <a:t>Financial Commitment;</a:t>
            </a:r>
          </a:p>
          <a:p>
            <a:pPr lvl="1" algn="just"/>
            <a:r>
              <a:rPr lang="en-US" dirty="0"/>
              <a:t>Time Commitment; and</a:t>
            </a:r>
          </a:p>
          <a:p>
            <a:pPr lvl="1" algn="just"/>
            <a:r>
              <a:rPr lang="en-US" dirty="0"/>
              <a:t>Remember </a:t>
            </a:r>
            <a:r>
              <a:rPr lang="en-US" b="1" dirty="0">
                <a:solidFill>
                  <a:srgbClr val="FF0000"/>
                </a:solidFill>
              </a:rPr>
              <a:t>5-years from first class</a:t>
            </a:r>
            <a:r>
              <a:rPr lang="en-US" dirty="0"/>
              <a:t>.</a:t>
            </a:r>
          </a:p>
          <a:p>
            <a:pPr lvl="1" algn="just"/>
            <a:r>
              <a:rPr lang="en-US" dirty="0"/>
              <a:t>Refer to </a:t>
            </a:r>
            <a:r>
              <a:rPr lang="en-US" dirty="0">
                <a:hlinkClick r:id="rId4"/>
              </a:rPr>
              <a:t>timeline document</a:t>
            </a:r>
            <a:r>
              <a:rPr lang="en-US" dirty="0"/>
              <a:t> on AFNRE program site.</a:t>
            </a:r>
          </a:p>
          <a:p>
            <a:pPr algn="just"/>
            <a:endParaRPr lang="en-US" dirty="0"/>
          </a:p>
          <a:p>
            <a:pPr algn="just"/>
            <a:endParaRPr lang="en-US" dirty="0"/>
          </a:p>
          <a:p>
            <a:pPr algn="just"/>
            <a:endParaRPr lang="en-US" dirty="0"/>
          </a:p>
          <a:p>
            <a:pPr>
              <a:buFont typeface="Arial"/>
              <a:buNone/>
            </a:pPr>
            <a:endParaRPr lang="en-US" dirty="0"/>
          </a:p>
        </p:txBody>
      </p:sp>
      <p:sp>
        <p:nvSpPr>
          <p:cNvPr id="6" name="Rectangle 5">
            <a:extLst>
              <a:ext uri="{FF2B5EF4-FFF2-40B4-BE49-F238E27FC236}">
                <a16:creationId xmlns:a16="http://schemas.microsoft.com/office/drawing/2014/main" id="{709AFD0B-5593-F450-853B-BF82946DF15C}"/>
              </a:ext>
            </a:extLst>
          </p:cNvPr>
          <p:cNvSpPr/>
          <p:nvPr/>
        </p:nvSpPr>
        <p:spPr>
          <a:xfrm>
            <a:off x="1877653" y="6488668"/>
            <a:ext cx="5754757" cy="369332"/>
          </a:xfrm>
          <a:prstGeom prst="rect">
            <a:avLst/>
          </a:prstGeom>
        </p:spPr>
        <p:txBody>
          <a:bodyPr wrap="square">
            <a:spAutoFit/>
          </a:bodyPr>
          <a:lstStyle/>
          <a:p>
            <a:r>
              <a:rPr lang="en-US" dirty="0">
                <a:hlinkClick r:id="rId5"/>
              </a:rPr>
              <a:t>https://www.canr.msu.edu/csus/graduate/programs/afnre/</a:t>
            </a:r>
            <a:endParaRPr lang="en-US" dirty="0"/>
          </a:p>
        </p:txBody>
      </p:sp>
    </p:spTree>
    <p:extLst>
      <p:ext uri="{BB962C8B-B14F-4D97-AF65-F5344CB8AC3E}">
        <p14:creationId xmlns:p14="http://schemas.microsoft.com/office/powerpoint/2010/main" val="761803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6832" y="1043195"/>
            <a:ext cx="7329678" cy="4525963"/>
          </a:xfrm>
        </p:spPr>
        <p:txBody>
          <a:bodyPr>
            <a:normAutofit/>
          </a:bodyPr>
          <a:lstStyle/>
          <a:p>
            <a:pPr>
              <a:buNone/>
            </a:pPr>
            <a:endParaRPr lang="en-US" dirty="0"/>
          </a:p>
          <a:p>
            <a:pPr>
              <a:buNone/>
            </a:pPr>
            <a:endParaRPr lang="en-US" dirty="0"/>
          </a:p>
        </p:txBody>
      </p:sp>
      <p:pic>
        <p:nvPicPr>
          <p:cNvPr id="8" name="Picture 7"/>
          <p:cNvPicPr>
            <a:picLocks noChangeAspect="1"/>
          </p:cNvPicPr>
          <p:nvPr/>
        </p:nvPicPr>
        <p:blipFill>
          <a:blip r:embed="rId3"/>
          <a:stretch>
            <a:fillRect/>
          </a:stretch>
        </p:blipFill>
        <p:spPr>
          <a:xfrm>
            <a:off x="7632410" y="5337448"/>
            <a:ext cx="1242478" cy="1351194"/>
          </a:xfrm>
          <a:prstGeom prst="rect">
            <a:avLst/>
          </a:prstGeom>
        </p:spPr>
      </p:pic>
      <p:sp>
        <p:nvSpPr>
          <p:cNvPr id="10" name="Title 1"/>
          <p:cNvSpPr>
            <a:spLocks noGrp="1"/>
          </p:cNvSpPr>
          <p:nvPr>
            <p:ph type="title"/>
          </p:nvPr>
        </p:nvSpPr>
        <p:spPr>
          <a:xfrm>
            <a:off x="457200" y="196878"/>
            <a:ext cx="8229600" cy="1143000"/>
          </a:xfrm>
        </p:spPr>
        <p:txBody>
          <a:bodyPr/>
          <a:lstStyle/>
          <a:p>
            <a:r>
              <a:rPr lang="en-US" dirty="0"/>
              <a:t>Program Chair and Course of Study</a:t>
            </a:r>
          </a:p>
        </p:txBody>
      </p:sp>
      <p:sp>
        <p:nvSpPr>
          <p:cNvPr id="5" name="Content Placeholder 2"/>
          <p:cNvSpPr txBox="1">
            <a:spLocks/>
          </p:cNvSpPr>
          <p:nvPr/>
        </p:nvSpPr>
        <p:spPr>
          <a:xfrm>
            <a:off x="826832" y="1208187"/>
            <a:ext cx="7490336" cy="4894439"/>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en-US" dirty="0"/>
              <a:t>Upon entry into your MA program, you have been assigned a program chair.</a:t>
            </a:r>
          </a:p>
          <a:p>
            <a:pPr algn="just"/>
            <a:r>
              <a:rPr lang="en-US" dirty="0"/>
              <a:t>Selecting an appropriate additional member</a:t>
            </a:r>
          </a:p>
          <a:p>
            <a:pPr algn="just"/>
            <a:r>
              <a:rPr lang="en-US" dirty="0"/>
              <a:t>Determining a </a:t>
            </a:r>
            <a:r>
              <a:rPr lang="en-US" dirty="0">
                <a:hlinkClick r:id="rId4"/>
              </a:rPr>
              <a:t>course of study</a:t>
            </a:r>
            <a:r>
              <a:rPr lang="en-US" dirty="0"/>
              <a:t>.</a:t>
            </a:r>
          </a:p>
          <a:p>
            <a:pPr algn="just"/>
            <a:r>
              <a:rPr lang="en-US" dirty="0"/>
              <a:t>Program Plan in SIS</a:t>
            </a:r>
          </a:p>
          <a:p>
            <a:pPr algn="just"/>
            <a:r>
              <a:rPr lang="en-US" dirty="0"/>
              <a:t>Once you have determined additional member and determined appropriate courses, you will need to go into the Campus Solutions system and fill in the appropriate fields for both components highlighted above.</a:t>
            </a:r>
          </a:p>
          <a:p>
            <a:pPr algn="just"/>
            <a:endParaRPr lang="en-US" dirty="0"/>
          </a:p>
          <a:p>
            <a:pPr algn="just"/>
            <a:endParaRPr lang="en-US" dirty="0"/>
          </a:p>
          <a:p>
            <a:pPr>
              <a:buFont typeface="Arial"/>
              <a:buNone/>
            </a:pPr>
            <a:endParaRPr lang="en-US" dirty="0"/>
          </a:p>
        </p:txBody>
      </p:sp>
      <p:sp>
        <p:nvSpPr>
          <p:cNvPr id="7" name="Rectangle 6">
            <a:extLst>
              <a:ext uri="{FF2B5EF4-FFF2-40B4-BE49-F238E27FC236}">
                <a16:creationId xmlns:a16="http://schemas.microsoft.com/office/drawing/2014/main" id="{0937B3E5-6442-28B5-5573-90F5ADF867E1}"/>
              </a:ext>
            </a:extLst>
          </p:cNvPr>
          <p:cNvSpPr/>
          <p:nvPr/>
        </p:nvSpPr>
        <p:spPr>
          <a:xfrm>
            <a:off x="1877653" y="6488668"/>
            <a:ext cx="5754757" cy="369332"/>
          </a:xfrm>
          <a:prstGeom prst="rect">
            <a:avLst/>
          </a:prstGeom>
        </p:spPr>
        <p:txBody>
          <a:bodyPr wrap="square">
            <a:spAutoFit/>
          </a:bodyPr>
          <a:lstStyle/>
          <a:p>
            <a:r>
              <a:rPr lang="en-US" dirty="0">
                <a:hlinkClick r:id="rId5"/>
              </a:rPr>
              <a:t>https://www.canr.msu.edu/csus/graduate/programs/afnre/</a:t>
            </a:r>
            <a:endParaRPr lang="en-US" dirty="0"/>
          </a:p>
        </p:txBody>
      </p:sp>
    </p:spTree>
    <p:extLst>
      <p:ext uri="{BB962C8B-B14F-4D97-AF65-F5344CB8AC3E}">
        <p14:creationId xmlns:p14="http://schemas.microsoft.com/office/powerpoint/2010/main" val="4072610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6832" y="1043195"/>
            <a:ext cx="7329678" cy="4525963"/>
          </a:xfrm>
        </p:spPr>
        <p:txBody>
          <a:bodyPr>
            <a:normAutofit/>
          </a:bodyPr>
          <a:lstStyle/>
          <a:p>
            <a:pPr>
              <a:buNone/>
            </a:pPr>
            <a:endParaRPr lang="en-US" dirty="0"/>
          </a:p>
          <a:p>
            <a:pPr>
              <a:buNone/>
            </a:pPr>
            <a:endParaRPr lang="en-US" dirty="0"/>
          </a:p>
        </p:txBody>
      </p:sp>
      <p:pic>
        <p:nvPicPr>
          <p:cNvPr id="8" name="Picture 7"/>
          <p:cNvPicPr>
            <a:picLocks noChangeAspect="1"/>
          </p:cNvPicPr>
          <p:nvPr/>
        </p:nvPicPr>
        <p:blipFill>
          <a:blip r:embed="rId3"/>
          <a:stretch>
            <a:fillRect/>
          </a:stretch>
        </p:blipFill>
        <p:spPr>
          <a:xfrm>
            <a:off x="7632410" y="5337448"/>
            <a:ext cx="1242478" cy="1351194"/>
          </a:xfrm>
          <a:prstGeom prst="rect">
            <a:avLst/>
          </a:prstGeom>
        </p:spPr>
      </p:pic>
      <p:sp>
        <p:nvSpPr>
          <p:cNvPr id="10" name="Title 1"/>
          <p:cNvSpPr>
            <a:spLocks noGrp="1"/>
          </p:cNvSpPr>
          <p:nvPr>
            <p:ph type="title"/>
          </p:nvPr>
        </p:nvSpPr>
        <p:spPr>
          <a:xfrm>
            <a:off x="457200" y="196878"/>
            <a:ext cx="8229600" cy="1143000"/>
          </a:xfrm>
        </p:spPr>
        <p:txBody>
          <a:bodyPr>
            <a:normAutofit/>
          </a:bodyPr>
          <a:lstStyle/>
          <a:p>
            <a:r>
              <a:rPr lang="en-US" dirty="0"/>
              <a:t>Campus Solutions Milestones</a:t>
            </a:r>
          </a:p>
        </p:txBody>
      </p:sp>
      <p:pic>
        <p:nvPicPr>
          <p:cNvPr id="4" name="Picture 3" descr="Graphical user interface, application&#10;&#10;Description automatically generated">
            <a:extLst>
              <a:ext uri="{FF2B5EF4-FFF2-40B4-BE49-F238E27FC236}">
                <a16:creationId xmlns:a16="http://schemas.microsoft.com/office/drawing/2014/main" id="{6EDDC7DA-30A9-0003-9D25-A9C88ACFDC25}"/>
              </a:ext>
            </a:extLst>
          </p:cNvPr>
          <p:cNvPicPr>
            <a:picLocks noChangeAspect="1"/>
          </p:cNvPicPr>
          <p:nvPr/>
        </p:nvPicPr>
        <p:blipFill rotWithShape="1">
          <a:blip r:embed="rId4"/>
          <a:srcRect t="2871"/>
          <a:stretch/>
        </p:blipFill>
        <p:spPr>
          <a:xfrm>
            <a:off x="1802241" y="1174594"/>
            <a:ext cx="5741559" cy="5486528"/>
          </a:xfrm>
          <a:prstGeom prst="rect">
            <a:avLst/>
          </a:prstGeom>
        </p:spPr>
      </p:pic>
    </p:spTree>
    <p:extLst>
      <p:ext uri="{BB962C8B-B14F-4D97-AF65-F5344CB8AC3E}">
        <p14:creationId xmlns:p14="http://schemas.microsoft.com/office/powerpoint/2010/main" val="2835645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6832" y="1043195"/>
            <a:ext cx="7329678" cy="4525963"/>
          </a:xfrm>
        </p:spPr>
        <p:txBody>
          <a:bodyPr>
            <a:normAutofit/>
          </a:bodyPr>
          <a:lstStyle/>
          <a:p>
            <a:pPr>
              <a:buNone/>
            </a:pPr>
            <a:endParaRPr lang="en-US" dirty="0"/>
          </a:p>
          <a:p>
            <a:pPr>
              <a:buNone/>
            </a:pPr>
            <a:endParaRPr lang="en-US" dirty="0"/>
          </a:p>
        </p:txBody>
      </p:sp>
      <p:pic>
        <p:nvPicPr>
          <p:cNvPr id="8" name="Picture 7"/>
          <p:cNvPicPr>
            <a:picLocks noChangeAspect="1"/>
          </p:cNvPicPr>
          <p:nvPr/>
        </p:nvPicPr>
        <p:blipFill>
          <a:blip r:embed="rId3"/>
          <a:stretch>
            <a:fillRect/>
          </a:stretch>
        </p:blipFill>
        <p:spPr>
          <a:xfrm>
            <a:off x="7632410" y="5337448"/>
            <a:ext cx="1242478" cy="1351194"/>
          </a:xfrm>
          <a:prstGeom prst="rect">
            <a:avLst/>
          </a:prstGeom>
        </p:spPr>
      </p:pic>
      <p:sp>
        <p:nvSpPr>
          <p:cNvPr id="10" name="Title 1"/>
          <p:cNvSpPr>
            <a:spLocks noGrp="1"/>
          </p:cNvSpPr>
          <p:nvPr>
            <p:ph type="title"/>
          </p:nvPr>
        </p:nvSpPr>
        <p:spPr>
          <a:xfrm>
            <a:off x="457200" y="196878"/>
            <a:ext cx="8229600" cy="1143000"/>
          </a:xfrm>
        </p:spPr>
        <p:txBody>
          <a:bodyPr/>
          <a:lstStyle/>
          <a:p>
            <a:r>
              <a:rPr lang="en-US" dirty="0"/>
              <a:t>Campus Solutions</a:t>
            </a:r>
          </a:p>
        </p:txBody>
      </p:sp>
      <p:sp>
        <p:nvSpPr>
          <p:cNvPr id="5" name="Content Placeholder 2"/>
          <p:cNvSpPr txBox="1">
            <a:spLocks/>
          </p:cNvSpPr>
          <p:nvPr/>
        </p:nvSpPr>
        <p:spPr>
          <a:xfrm>
            <a:off x="826832" y="1208186"/>
            <a:ext cx="7329678" cy="413132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en-US" dirty="0"/>
              <a:t>As highlighted above, Campus Solutions will be the location where you keep track of much of your program.</a:t>
            </a:r>
          </a:p>
          <a:p>
            <a:pPr algn="just"/>
            <a:r>
              <a:rPr lang="en-US" dirty="0">
                <a:hlinkClick r:id="rId4"/>
              </a:rPr>
              <a:t>Annual Review</a:t>
            </a:r>
            <a:endParaRPr lang="en-US" dirty="0"/>
          </a:p>
          <a:p>
            <a:pPr algn="just"/>
            <a:r>
              <a:rPr lang="en-US" dirty="0"/>
              <a:t>RECR Training</a:t>
            </a:r>
          </a:p>
          <a:p>
            <a:pPr algn="just"/>
            <a:endParaRPr lang="en-US" dirty="0"/>
          </a:p>
          <a:p>
            <a:pPr algn="just"/>
            <a:endParaRPr lang="en-US" dirty="0"/>
          </a:p>
          <a:p>
            <a:pPr algn="just"/>
            <a:endParaRPr lang="en-US" dirty="0"/>
          </a:p>
          <a:p>
            <a:pPr>
              <a:buFont typeface="Arial"/>
              <a:buNone/>
            </a:pPr>
            <a:endParaRPr lang="en-US" dirty="0"/>
          </a:p>
        </p:txBody>
      </p:sp>
      <p:sp>
        <p:nvSpPr>
          <p:cNvPr id="6" name="Rectangle 5">
            <a:extLst>
              <a:ext uri="{FF2B5EF4-FFF2-40B4-BE49-F238E27FC236}">
                <a16:creationId xmlns:a16="http://schemas.microsoft.com/office/drawing/2014/main" id="{345B8E27-98A9-544B-5E62-7B674B1BCF87}"/>
              </a:ext>
            </a:extLst>
          </p:cNvPr>
          <p:cNvSpPr/>
          <p:nvPr/>
        </p:nvSpPr>
        <p:spPr>
          <a:xfrm>
            <a:off x="1877653" y="6488668"/>
            <a:ext cx="5754757" cy="369332"/>
          </a:xfrm>
          <a:prstGeom prst="rect">
            <a:avLst/>
          </a:prstGeom>
        </p:spPr>
        <p:txBody>
          <a:bodyPr wrap="square">
            <a:spAutoFit/>
          </a:bodyPr>
          <a:lstStyle/>
          <a:p>
            <a:r>
              <a:rPr lang="en-US" dirty="0">
                <a:hlinkClick r:id="rId5"/>
              </a:rPr>
              <a:t>https://www.canr.msu.edu/csus/graduate/programs/afnre/</a:t>
            </a:r>
            <a:endParaRPr lang="en-US" dirty="0"/>
          </a:p>
        </p:txBody>
      </p:sp>
    </p:spTree>
    <p:extLst>
      <p:ext uri="{BB962C8B-B14F-4D97-AF65-F5344CB8AC3E}">
        <p14:creationId xmlns:p14="http://schemas.microsoft.com/office/powerpoint/2010/main" val="1337822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6832" y="1043195"/>
            <a:ext cx="7329678" cy="4525963"/>
          </a:xfrm>
        </p:spPr>
        <p:txBody>
          <a:bodyPr>
            <a:normAutofit/>
          </a:bodyPr>
          <a:lstStyle/>
          <a:p>
            <a:pPr>
              <a:buNone/>
            </a:pPr>
            <a:endParaRPr lang="en-US" dirty="0"/>
          </a:p>
          <a:p>
            <a:pPr>
              <a:buNone/>
            </a:pPr>
            <a:endParaRPr lang="en-US" dirty="0"/>
          </a:p>
        </p:txBody>
      </p:sp>
      <p:pic>
        <p:nvPicPr>
          <p:cNvPr id="8" name="Picture 7"/>
          <p:cNvPicPr>
            <a:picLocks noChangeAspect="1"/>
          </p:cNvPicPr>
          <p:nvPr/>
        </p:nvPicPr>
        <p:blipFill>
          <a:blip r:embed="rId3"/>
          <a:stretch>
            <a:fillRect/>
          </a:stretch>
        </p:blipFill>
        <p:spPr>
          <a:xfrm>
            <a:off x="7632410" y="5337448"/>
            <a:ext cx="1242478" cy="1351194"/>
          </a:xfrm>
          <a:prstGeom prst="rect">
            <a:avLst/>
          </a:prstGeom>
        </p:spPr>
      </p:pic>
      <p:sp>
        <p:nvSpPr>
          <p:cNvPr id="10" name="Title 1"/>
          <p:cNvSpPr>
            <a:spLocks noGrp="1"/>
          </p:cNvSpPr>
          <p:nvPr>
            <p:ph type="title"/>
          </p:nvPr>
        </p:nvSpPr>
        <p:spPr>
          <a:xfrm>
            <a:off x="457200" y="196878"/>
            <a:ext cx="8229600" cy="1143000"/>
          </a:xfrm>
        </p:spPr>
        <p:txBody>
          <a:bodyPr/>
          <a:lstStyle/>
          <a:p>
            <a:r>
              <a:rPr lang="en-US" dirty="0"/>
              <a:t>RECR Training</a:t>
            </a:r>
          </a:p>
        </p:txBody>
      </p:sp>
      <p:pic>
        <p:nvPicPr>
          <p:cNvPr id="5" name="Picture 4" descr="A screenshot of a document&#10;&#10;Description automatically generated">
            <a:extLst>
              <a:ext uri="{FF2B5EF4-FFF2-40B4-BE49-F238E27FC236}">
                <a16:creationId xmlns:a16="http://schemas.microsoft.com/office/drawing/2014/main" id="{35727B48-B926-76A8-AC59-EFED4209FC5E}"/>
              </a:ext>
            </a:extLst>
          </p:cNvPr>
          <p:cNvPicPr>
            <a:picLocks noChangeAspect="1"/>
          </p:cNvPicPr>
          <p:nvPr/>
        </p:nvPicPr>
        <p:blipFill>
          <a:blip r:embed="rId4"/>
          <a:stretch>
            <a:fillRect/>
          </a:stretch>
        </p:blipFill>
        <p:spPr>
          <a:xfrm>
            <a:off x="1717563" y="1116767"/>
            <a:ext cx="5914847" cy="5649310"/>
          </a:xfrm>
          <a:prstGeom prst="rect">
            <a:avLst/>
          </a:prstGeom>
        </p:spPr>
      </p:pic>
    </p:spTree>
    <p:extLst>
      <p:ext uri="{BB962C8B-B14F-4D97-AF65-F5344CB8AC3E}">
        <p14:creationId xmlns:p14="http://schemas.microsoft.com/office/powerpoint/2010/main" val="2541782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6832" y="1043195"/>
            <a:ext cx="7329678" cy="4525963"/>
          </a:xfrm>
        </p:spPr>
        <p:txBody>
          <a:bodyPr>
            <a:normAutofit/>
          </a:bodyPr>
          <a:lstStyle/>
          <a:p>
            <a:pPr>
              <a:buNone/>
            </a:pPr>
            <a:endParaRPr lang="en-US" dirty="0"/>
          </a:p>
          <a:p>
            <a:pPr>
              <a:buNone/>
            </a:pPr>
            <a:endParaRPr lang="en-US" dirty="0"/>
          </a:p>
        </p:txBody>
      </p:sp>
      <p:pic>
        <p:nvPicPr>
          <p:cNvPr id="8" name="Picture 7"/>
          <p:cNvPicPr>
            <a:picLocks noChangeAspect="1"/>
          </p:cNvPicPr>
          <p:nvPr/>
        </p:nvPicPr>
        <p:blipFill>
          <a:blip r:embed="rId3"/>
          <a:stretch>
            <a:fillRect/>
          </a:stretch>
        </p:blipFill>
        <p:spPr>
          <a:xfrm>
            <a:off x="7632410" y="5337448"/>
            <a:ext cx="1242478" cy="1351194"/>
          </a:xfrm>
          <a:prstGeom prst="rect">
            <a:avLst/>
          </a:prstGeom>
        </p:spPr>
      </p:pic>
      <p:sp>
        <p:nvSpPr>
          <p:cNvPr id="10" name="Title 1"/>
          <p:cNvSpPr>
            <a:spLocks noGrp="1"/>
          </p:cNvSpPr>
          <p:nvPr>
            <p:ph type="title"/>
          </p:nvPr>
        </p:nvSpPr>
        <p:spPr>
          <a:xfrm>
            <a:off x="457200" y="196878"/>
            <a:ext cx="8417688" cy="1143000"/>
          </a:xfrm>
        </p:spPr>
        <p:txBody>
          <a:bodyPr>
            <a:normAutofit fontScale="90000"/>
          </a:bodyPr>
          <a:lstStyle/>
          <a:p>
            <a:r>
              <a:rPr lang="en-US" dirty="0"/>
              <a:t>Defining an Appropriate Impact Project</a:t>
            </a:r>
          </a:p>
        </p:txBody>
      </p:sp>
      <p:sp>
        <p:nvSpPr>
          <p:cNvPr id="5" name="Content Placeholder 2"/>
          <p:cNvSpPr txBox="1">
            <a:spLocks/>
          </p:cNvSpPr>
          <p:nvPr/>
        </p:nvSpPr>
        <p:spPr>
          <a:xfrm>
            <a:off x="826832" y="1208186"/>
            <a:ext cx="7329678" cy="4131323"/>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en-US" dirty="0"/>
              <a:t>As part of your program, you are required to develop an impact project (CSUS898).</a:t>
            </a:r>
          </a:p>
          <a:p>
            <a:pPr algn="just"/>
            <a:r>
              <a:rPr lang="en-US" dirty="0"/>
              <a:t>This is developed and completed in conjunction with your committee.</a:t>
            </a:r>
          </a:p>
          <a:p>
            <a:pPr algn="just"/>
            <a:r>
              <a:rPr lang="en-US" dirty="0"/>
              <a:t>Impact Project’s must be approved as part of the completion process.</a:t>
            </a:r>
          </a:p>
          <a:p>
            <a:pPr algn="just"/>
            <a:r>
              <a:rPr lang="en-US" dirty="0">
                <a:hlinkClick r:id="rId4"/>
              </a:rPr>
              <a:t>Impact Project guidelines</a:t>
            </a:r>
            <a:r>
              <a:rPr lang="en-US" dirty="0"/>
              <a:t> are available as a resource.</a:t>
            </a:r>
          </a:p>
          <a:p>
            <a:pPr algn="just"/>
            <a:r>
              <a:rPr lang="en-US" dirty="0">
                <a:hlinkClick r:id="rId5"/>
              </a:rPr>
              <a:t>Previous Impact Projects</a:t>
            </a:r>
            <a:endParaRPr lang="en-US" dirty="0"/>
          </a:p>
          <a:p>
            <a:pPr algn="just"/>
            <a:endParaRPr lang="en-US" dirty="0"/>
          </a:p>
          <a:p>
            <a:pPr algn="just"/>
            <a:endParaRPr lang="en-US" dirty="0"/>
          </a:p>
          <a:p>
            <a:pPr algn="just"/>
            <a:endParaRPr lang="en-US" dirty="0"/>
          </a:p>
          <a:p>
            <a:pPr>
              <a:buFont typeface="Arial"/>
              <a:buNone/>
            </a:pPr>
            <a:endParaRPr lang="en-US" dirty="0"/>
          </a:p>
        </p:txBody>
      </p:sp>
      <p:sp>
        <p:nvSpPr>
          <p:cNvPr id="6" name="Rectangle 5">
            <a:extLst>
              <a:ext uri="{FF2B5EF4-FFF2-40B4-BE49-F238E27FC236}">
                <a16:creationId xmlns:a16="http://schemas.microsoft.com/office/drawing/2014/main" id="{345B8E27-98A9-544B-5E62-7B674B1BCF87}"/>
              </a:ext>
            </a:extLst>
          </p:cNvPr>
          <p:cNvSpPr/>
          <p:nvPr/>
        </p:nvSpPr>
        <p:spPr>
          <a:xfrm>
            <a:off x="1877653" y="6488668"/>
            <a:ext cx="5754757" cy="369332"/>
          </a:xfrm>
          <a:prstGeom prst="rect">
            <a:avLst/>
          </a:prstGeom>
        </p:spPr>
        <p:txBody>
          <a:bodyPr wrap="square">
            <a:spAutoFit/>
          </a:bodyPr>
          <a:lstStyle/>
          <a:p>
            <a:r>
              <a:rPr lang="en-US" dirty="0">
                <a:hlinkClick r:id="rId6"/>
              </a:rPr>
              <a:t>https://www.canr.msu.edu/csus/graduate/programs/afnre/</a:t>
            </a:r>
            <a:endParaRPr lang="en-US" dirty="0"/>
          </a:p>
        </p:txBody>
      </p:sp>
    </p:spTree>
    <p:extLst>
      <p:ext uri="{BB962C8B-B14F-4D97-AF65-F5344CB8AC3E}">
        <p14:creationId xmlns:p14="http://schemas.microsoft.com/office/powerpoint/2010/main" val="1682503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78470"/>
            <a:ext cx="7772400" cy="1470025"/>
          </a:xfrm>
        </p:spPr>
        <p:txBody>
          <a:bodyPr/>
          <a:lstStyle/>
          <a:p>
            <a:r>
              <a:rPr lang="en-US" dirty="0"/>
              <a:t>Questions?</a:t>
            </a:r>
          </a:p>
        </p:txBody>
      </p:sp>
      <p:sp>
        <p:nvSpPr>
          <p:cNvPr id="3" name="Subtitle 2"/>
          <p:cNvSpPr>
            <a:spLocks noGrp="1"/>
          </p:cNvSpPr>
          <p:nvPr>
            <p:ph type="subTitle" idx="1"/>
          </p:nvPr>
        </p:nvSpPr>
        <p:spPr>
          <a:xfrm>
            <a:off x="1371600" y="2910987"/>
            <a:ext cx="6400800" cy="1752600"/>
          </a:xfrm>
        </p:spPr>
        <p:txBody>
          <a:bodyPr>
            <a:normAutofit/>
          </a:bodyPr>
          <a:lstStyle/>
          <a:p>
            <a:r>
              <a:rPr lang="en-US" dirty="0">
                <a:solidFill>
                  <a:schemeClr val="tx1"/>
                </a:solidFill>
              </a:rPr>
              <a:t>Contact</a:t>
            </a:r>
          </a:p>
          <a:p>
            <a:r>
              <a:rPr lang="en-US" dirty="0">
                <a:solidFill>
                  <a:schemeClr val="tx1"/>
                </a:solidFill>
              </a:rPr>
              <a:t>Michael Everett, GPD AFNRE MA</a:t>
            </a:r>
          </a:p>
          <a:p>
            <a:r>
              <a:rPr lang="en-US" dirty="0">
                <a:solidFill>
                  <a:srgbClr val="FF0000"/>
                </a:solidFill>
                <a:hlinkClick r:id="rId2"/>
              </a:rPr>
              <a:t>everettm@msu.edu</a:t>
            </a:r>
            <a:r>
              <a:rPr lang="en-US" dirty="0">
                <a:solidFill>
                  <a:srgbClr val="FF0000"/>
                </a:solidFill>
              </a:rPr>
              <a:t> or 517-581-5888</a:t>
            </a:r>
          </a:p>
        </p:txBody>
      </p:sp>
      <p:pic>
        <p:nvPicPr>
          <p:cNvPr id="4" name="Picture 3"/>
          <p:cNvPicPr>
            <a:picLocks noChangeAspect="1"/>
          </p:cNvPicPr>
          <p:nvPr/>
        </p:nvPicPr>
        <p:blipFill>
          <a:blip r:embed="rId3"/>
          <a:stretch>
            <a:fillRect/>
          </a:stretch>
        </p:blipFill>
        <p:spPr>
          <a:xfrm>
            <a:off x="7632410" y="5337448"/>
            <a:ext cx="1242478" cy="1351194"/>
          </a:xfrm>
          <a:prstGeom prst="rect">
            <a:avLst/>
          </a:prstGeom>
        </p:spPr>
      </p:pic>
      <p:sp>
        <p:nvSpPr>
          <p:cNvPr id="5" name="Rectangle 4">
            <a:extLst>
              <a:ext uri="{FF2B5EF4-FFF2-40B4-BE49-F238E27FC236}">
                <a16:creationId xmlns:a16="http://schemas.microsoft.com/office/drawing/2014/main" id="{F16F5CBE-702F-E4CF-84E4-176597694CCB}"/>
              </a:ext>
            </a:extLst>
          </p:cNvPr>
          <p:cNvSpPr/>
          <p:nvPr/>
        </p:nvSpPr>
        <p:spPr>
          <a:xfrm>
            <a:off x="1877653" y="6488668"/>
            <a:ext cx="5754757" cy="369332"/>
          </a:xfrm>
          <a:prstGeom prst="rect">
            <a:avLst/>
          </a:prstGeom>
        </p:spPr>
        <p:txBody>
          <a:bodyPr wrap="square">
            <a:spAutoFit/>
          </a:bodyPr>
          <a:lstStyle/>
          <a:p>
            <a:r>
              <a:rPr lang="en-US" dirty="0">
                <a:hlinkClick r:id="rId4"/>
              </a:rPr>
              <a:t>https://www.canr.msu.edu/csus/graduate/programs/afnre/</a:t>
            </a:r>
            <a:endParaRPr lang="en-US" dirty="0"/>
          </a:p>
        </p:txBody>
      </p:sp>
    </p:spTree>
    <p:extLst>
      <p:ext uri="{BB962C8B-B14F-4D97-AF65-F5344CB8AC3E}">
        <p14:creationId xmlns:p14="http://schemas.microsoft.com/office/powerpoint/2010/main" val="2762149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11720</TotalTime>
  <Words>414</Words>
  <Application>Microsoft Macintosh PowerPoint</Application>
  <PresentationFormat>On-screen Show (4:3)</PresentationFormat>
  <Paragraphs>62</Paragraphs>
  <Slides>9</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Agriculture, Food, and Natural Resources Education  Master of Arts</vt:lpstr>
      <vt:lpstr>Objectives</vt:lpstr>
      <vt:lpstr>Timeline for your MA Program</vt:lpstr>
      <vt:lpstr>Program Chair and Course of Study</vt:lpstr>
      <vt:lpstr>Campus Solutions Milestones</vt:lpstr>
      <vt:lpstr>Campus Solutions</vt:lpstr>
      <vt:lpstr>RECR Training</vt:lpstr>
      <vt:lpstr>Defining an Appropriate Impact Project</vt:lpstr>
      <vt:lpstr>Questions?</vt:lpstr>
    </vt:vector>
  </TitlesOfParts>
  <Company>Michigan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Science for Motivation and Understanding</dc:title>
  <dc:creator>Mike Everett</dc:creator>
  <cp:lastModifiedBy>Everett, Michael</cp:lastModifiedBy>
  <cp:revision>589</cp:revision>
  <cp:lastPrinted>2014-03-17T19:50:08Z</cp:lastPrinted>
  <dcterms:created xsi:type="dcterms:W3CDTF">2010-11-30T13:24:07Z</dcterms:created>
  <dcterms:modified xsi:type="dcterms:W3CDTF">2024-03-23T21:12:29Z</dcterms:modified>
</cp:coreProperties>
</file>